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92" r:id="rId4"/>
    <p:sldId id="258" r:id="rId5"/>
    <p:sldId id="290" r:id="rId6"/>
    <p:sldId id="291" r:id="rId7"/>
    <p:sldId id="260" r:id="rId8"/>
    <p:sldId id="268" r:id="rId9"/>
    <p:sldId id="259" r:id="rId10"/>
    <p:sldId id="267" r:id="rId11"/>
    <p:sldId id="261" r:id="rId12"/>
    <p:sldId id="264" r:id="rId13"/>
    <p:sldId id="294" r:id="rId14"/>
    <p:sldId id="269" r:id="rId15"/>
    <p:sldId id="295" r:id="rId16"/>
    <p:sldId id="270" r:id="rId17"/>
    <p:sldId id="262" r:id="rId18"/>
    <p:sldId id="271" r:id="rId19"/>
    <p:sldId id="296" r:id="rId20"/>
    <p:sldId id="297" r:id="rId21"/>
    <p:sldId id="321" r:id="rId22"/>
    <p:sldId id="272" r:id="rId23"/>
    <p:sldId id="298" r:id="rId24"/>
    <p:sldId id="273" r:id="rId25"/>
    <p:sldId id="299" r:id="rId26"/>
    <p:sldId id="300" r:id="rId27"/>
    <p:sldId id="274" r:id="rId28"/>
    <p:sldId id="275" r:id="rId29"/>
    <p:sldId id="276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282" r:id="rId38"/>
    <p:sldId id="312" r:id="rId39"/>
    <p:sldId id="313" r:id="rId40"/>
    <p:sldId id="314" r:id="rId41"/>
    <p:sldId id="315" r:id="rId42"/>
    <p:sldId id="316" r:id="rId43"/>
    <p:sldId id="288" r:id="rId44"/>
    <p:sldId id="301" r:id="rId45"/>
    <p:sldId id="317" r:id="rId46"/>
    <p:sldId id="318" r:id="rId47"/>
    <p:sldId id="319" r:id="rId48"/>
    <p:sldId id="320" r:id="rId49"/>
    <p:sldId id="289" r:id="rId50"/>
    <p:sldId id="303" r:id="rId51"/>
    <p:sldId id="304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83692" autoAdjust="0"/>
  </p:normalViewPr>
  <p:slideViewPr>
    <p:cSldViewPr>
      <p:cViewPr varScale="1">
        <p:scale>
          <a:sx n="60" d="100"/>
          <a:sy n="60" d="100"/>
        </p:scale>
        <p:origin x="-165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34034-81BF-43DD-BDA9-CCF9FEBD494A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B6291-90FA-4B62-A467-B348385C9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FB account info se </a:t>
            </a:r>
            <a:r>
              <a:rPr lang="en-US" dirty="0" err="1" smtClean="0"/>
              <a:t>kya</a:t>
            </a:r>
            <a:r>
              <a:rPr lang="en-US" dirty="0" smtClean="0"/>
              <a:t> </a:t>
            </a:r>
            <a:r>
              <a:rPr lang="en-US" dirty="0" err="1" smtClean="0"/>
              <a:t>kya</a:t>
            </a:r>
            <a:r>
              <a:rPr lang="en-US" dirty="0" smtClean="0"/>
              <a:t> </a:t>
            </a:r>
            <a:r>
              <a:rPr lang="en-US" dirty="0" err="1" smtClean="0"/>
              <a:t>kar</a:t>
            </a:r>
            <a:r>
              <a:rPr lang="en-US" dirty="0" smtClean="0"/>
              <a:t> </a:t>
            </a:r>
            <a:r>
              <a:rPr lang="en-US" dirty="0" err="1" smtClean="0"/>
              <a:t>saktey</a:t>
            </a:r>
            <a:r>
              <a:rPr lang="en-US" dirty="0" smtClean="0"/>
              <a:t> </a:t>
            </a:r>
            <a:r>
              <a:rPr lang="en-US" dirty="0" err="1" smtClean="0"/>
              <a:t>hain</a:t>
            </a:r>
            <a:r>
              <a:rPr lang="en-US" dirty="0" smtClean="0"/>
              <a:t>??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B6291-90FA-4B62-A467-B348385C944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Humorous. This is because of the buyer persona we are targeting. They are not formal and very sophisticated group of people. They require creativity and informal environment.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B6291-90FA-4B62-A467-B348385C944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INK361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provides insights for marketers, analysts and brand leaders to grow and engage with their audience on Instagram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Iconosquare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helps track all your Instagram account on one place. Access to up-to-date insights on your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profiles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Olapic</a:t>
            </a:r>
            <a:r>
              <a:rPr lang="en-US" sz="1200" b="0" i="0" u="sng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(?)</a:t>
            </a:r>
            <a:r>
              <a:rPr lang="en-US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enables brands to visually communicate in a new way, using real customer images and videos in every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touchpoint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Brands need better content that relates to their audiences’ lives, and they need more of it to fill the growing number of relevant channels while driving towards their business goals.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B6291-90FA-4B62-A467-B348385C944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* </a:t>
            </a:r>
            <a:r>
              <a:rPr lang="en-US" dirty="0" err="1" smtClean="0"/>
              <a:t>Insta</a:t>
            </a:r>
            <a:r>
              <a:rPr lang="en-US" dirty="0" smtClean="0"/>
              <a:t> User Metrics July 2016</a:t>
            </a:r>
          </a:p>
          <a:p>
            <a:r>
              <a:rPr lang="en-US" dirty="0" smtClean="0"/>
              <a:t>** </a:t>
            </a:r>
            <a:r>
              <a:rPr lang="en-US" dirty="0" err="1" smtClean="0"/>
              <a:t>Insta</a:t>
            </a:r>
            <a:r>
              <a:rPr lang="en-US" dirty="0" smtClean="0"/>
              <a:t> User Survey</a:t>
            </a:r>
            <a:r>
              <a:rPr lang="en-US" baseline="0" dirty="0" smtClean="0"/>
              <a:t> November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B6291-90FA-4B62-A467-B348385C944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 Nielsen Mobile </a:t>
            </a:r>
            <a:r>
              <a:rPr lang="en-US" dirty="0" err="1" smtClean="0"/>
              <a:t>Netview</a:t>
            </a:r>
            <a:r>
              <a:rPr lang="en-US" dirty="0" smtClean="0"/>
              <a:t> December</a:t>
            </a:r>
            <a:r>
              <a:rPr lang="en-US" baseline="0" dirty="0" smtClean="0"/>
              <a:t>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B6291-90FA-4B62-A467-B348385C944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B6291-90FA-4B62-A467-B348385C944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Outbrain</a:t>
            </a:r>
            <a:r>
              <a:rPr lang="en-US" baseline="0" dirty="0" smtClean="0"/>
              <a:t> &amp; </a:t>
            </a:r>
            <a:r>
              <a:rPr lang="en-US" baseline="0" dirty="0" err="1" smtClean="0"/>
              <a:t>Taboola</a:t>
            </a:r>
            <a:r>
              <a:rPr lang="en-US" baseline="0" dirty="0" smtClean="0"/>
              <a:t> </a:t>
            </a:r>
            <a:r>
              <a:rPr lang="en-US" baseline="0" smtClean="0"/>
              <a:t>is expensive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B6291-90FA-4B62-A467-B348385C9448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5F3D-B880-4A76-9517-EF4E1D033B4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0E40-EA93-4737-B3D1-3D87CFAD0F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5F3D-B880-4A76-9517-EF4E1D033B4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0E40-EA93-4737-B3D1-3D87CFAD0F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5F3D-B880-4A76-9517-EF4E1D033B4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0E40-EA93-4737-B3D1-3D87CFAD0F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5F3D-B880-4A76-9517-EF4E1D033B4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0E40-EA93-4737-B3D1-3D87CFAD0F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5F3D-B880-4A76-9517-EF4E1D033B4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0E40-EA93-4737-B3D1-3D87CFAD0F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5F3D-B880-4A76-9517-EF4E1D033B4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0E40-EA93-4737-B3D1-3D87CFAD0F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5F3D-B880-4A76-9517-EF4E1D033B4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0E40-EA93-4737-B3D1-3D87CFAD0F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5F3D-B880-4A76-9517-EF4E1D033B4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0E40-EA93-4737-B3D1-3D87CFAD0F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5F3D-B880-4A76-9517-EF4E1D033B4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0E40-EA93-4737-B3D1-3D87CFAD0F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5F3D-B880-4A76-9517-EF4E1D033B4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0E40-EA93-4737-B3D1-3D87CFAD0F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5F3D-B880-4A76-9517-EF4E1D033B4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0E40-EA93-4737-B3D1-3D87CFAD0F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05F3D-B880-4A76-9517-EF4E1D033B4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50E40-EA93-4737-B3D1-3D87CFAD0F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dit.com/r/photography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plus.google.com/communities/115192306691687911760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preview.com/forum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photo.net/beginner-photography-questions-forum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photoforum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photography-on-the.net/forum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33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WPblog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“Give Voice to your Passion”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5334000"/>
            <a:ext cx="6400800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Tone of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Beginner’s Level</a:t>
            </a:r>
          </a:p>
          <a:p>
            <a:pPr>
              <a:lnSpc>
                <a:spcPct val="150000"/>
              </a:lnSpc>
            </a:pPr>
            <a:r>
              <a:rPr lang="en-US" dirty="0"/>
              <a:t>C</a:t>
            </a:r>
            <a:r>
              <a:rPr lang="en-US" dirty="0" smtClean="0"/>
              <a:t>asual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Humorous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Creative &amp; </a:t>
            </a:r>
            <a:r>
              <a:rPr lang="en-US" dirty="0"/>
              <a:t>informal environment.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dirty="0"/>
              <a:t>Beginners Alert!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Just in! </a:t>
            </a:r>
            <a:r>
              <a:rPr lang="en-US" dirty="0" smtClean="0"/>
              <a:t>(News &amp; Updates</a:t>
            </a:r>
            <a:r>
              <a:rPr lang="en-US" dirty="0"/>
              <a:t>)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WordPress Wisdom (</a:t>
            </a:r>
            <a:r>
              <a:rPr lang="en-US" dirty="0" smtClean="0"/>
              <a:t>Interviews w/influencers)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en-US" dirty="0" smtClean="0"/>
              <a:t>Plug-ins 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en-US" dirty="0"/>
              <a:t>Themes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of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"How to Create Photo Galleries for the </a:t>
            </a:r>
            <a:r>
              <a:rPr lang="en-US" sz="2800" dirty="0" smtClean="0"/>
              <a:t>Web”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/>
              <a:t>"</a:t>
            </a:r>
            <a:r>
              <a:rPr lang="en-US" sz="2800" dirty="0"/>
              <a:t>9 Best Photo Editing Software for Photographers"</a:t>
            </a:r>
          </a:p>
          <a:p>
            <a:pPr lvl="0">
              <a:lnSpc>
                <a:spcPct val="150000"/>
              </a:lnSpc>
            </a:pPr>
            <a:r>
              <a:rPr lang="en-US" sz="2800" dirty="0"/>
              <a:t>"How to Group Photos and Organize them in WordPress"</a:t>
            </a:r>
          </a:p>
          <a:p>
            <a:pPr lvl="0">
              <a:lnSpc>
                <a:spcPct val="150000"/>
              </a:lnSpc>
            </a:pPr>
            <a:r>
              <a:rPr lang="en-US" sz="2800" dirty="0"/>
              <a:t>"21 Best WordPress </a:t>
            </a:r>
            <a:r>
              <a:rPr lang="en-US" sz="2800" dirty="0" err="1"/>
              <a:t>Plugins</a:t>
            </a:r>
            <a:r>
              <a:rPr lang="en-US" sz="2800" dirty="0"/>
              <a:t> for Photographers"</a:t>
            </a:r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800" dirty="0" smtClean="0"/>
              <a:t>"9 Best Free Image Optimization Tools for Image Compression"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/>
              <a:t>"Everything You Need to Know About Photography Lighting“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"12 Mistakes to Avoid When Building a Photography Website"</a:t>
            </a:r>
          </a:p>
          <a:p>
            <a:pPr lvl="0">
              <a:lnSpc>
                <a:spcPct val="150000"/>
              </a:lnSpc>
            </a:pP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of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WPBeginner</a:t>
            </a:r>
            <a:r>
              <a:rPr lang="en-US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28 blogs/month posted in 2016 (7/week)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110/year when it was launched in 2009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&gt;2/week when it was launched</a:t>
            </a:r>
          </a:p>
          <a:p>
            <a:pPr lvl="1">
              <a:buNone/>
            </a:pPr>
            <a:endParaRPr lang="en-US" dirty="0"/>
          </a:p>
          <a:p>
            <a:r>
              <a:rPr lang="en-US" dirty="0" smtClean="0"/>
              <a:t>Torquemag.io</a:t>
            </a:r>
          </a:p>
          <a:p>
            <a:pPr lvl="1"/>
            <a:r>
              <a:rPr lang="en-US" dirty="0" smtClean="0"/>
              <a:t>61 posts/year in 2013 (year it was launched)</a:t>
            </a:r>
          </a:p>
          <a:p>
            <a:pPr lvl="1"/>
            <a:r>
              <a:rPr lang="en-US" dirty="0" smtClean="0"/>
              <a:t>91/year in 2016 (2/week)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WPBlog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Plan to post 15 blogs/month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Facebook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Twitter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Instagram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Pinterest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Google Plus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Use hash-tags (popular, relevant, catchy)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posts should be in line with the brand personality (tone, colors, </a:t>
            </a:r>
            <a:r>
              <a:rPr lang="en-US" dirty="0" err="1" smtClean="0"/>
              <a:t>pics</a:t>
            </a:r>
            <a:r>
              <a:rPr lang="en-US" dirty="0" smtClean="0"/>
              <a:t>, banners)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Always include a link back to your website.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 your company logo somewhere in your profile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Consider adding one brand-specific </a:t>
            </a:r>
            <a:r>
              <a:rPr lang="en-US" dirty="0" err="1" smtClean="0"/>
              <a:t>hashtag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Make sure your images and other content are consistent with your other social media properties.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Tools: </a:t>
            </a:r>
            <a:r>
              <a:rPr lang="en-US" dirty="0" err="1" smtClean="0"/>
              <a:t>Iconosquare</a:t>
            </a:r>
            <a:r>
              <a:rPr lang="en-US" dirty="0" smtClean="0"/>
              <a:t>, </a:t>
            </a:r>
            <a:r>
              <a:rPr lang="en-US" dirty="0" err="1" smtClean="0"/>
              <a:t>Schedugram</a:t>
            </a:r>
            <a:r>
              <a:rPr lang="en-US" dirty="0" smtClean="0"/>
              <a:t>, INK361, </a:t>
            </a:r>
            <a:r>
              <a:rPr lang="en-US" dirty="0" err="1" smtClean="0"/>
              <a:t>Olapic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&amp;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Goals: “To assist people achieve their passion by helping them provide up to date information regarding WordPress in very basic and easy to understand language”</a:t>
            </a:r>
          </a:p>
          <a:p>
            <a:endParaRPr lang="en-US" dirty="0"/>
          </a:p>
          <a:p>
            <a:r>
              <a:rPr lang="en-US" dirty="0" smtClean="0"/>
              <a:t>Objective: “To create a website that acts as a 1 stop shop for all the WordPress queries”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Subtle posts e.g. "A glimpse into a life of a photographer", "How does a blogger spends his time"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reference: https://www.instagram.com/p/BNaPqN9gSuo/?taken-by=wordpressdotcom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Express your business personality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Every day: 300 million </a:t>
            </a:r>
            <a:r>
              <a:rPr lang="en-US" dirty="0" err="1" smtClean="0"/>
              <a:t>Insta</a:t>
            </a:r>
            <a:r>
              <a:rPr lang="en-US" dirty="0" smtClean="0"/>
              <a:t> app users*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Every Month: 500 million </a:t>
            </a:r>
            <a:r>
              <a:rPr lang="en-US" dirty="0" err="1" smtClean="0"/>
              <a:t>Insta</a:t>
            </a:r>
            <a:r>
              <a:rPr lang="en-US" dirty="0" smtClean="0"/>
              <a:t> app users*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50% follows a business**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60% of people on Instagram say they discover new products on the platform**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Seventy million people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large number of those being bloggers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 companies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brands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businesses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Pin more often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 </a:t>
            </a:r>
            <a:r>
              <a:rPr lang="en-US" dirty="0" err="1" smtClean="0"/>
              <a:t>infographics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40076"/>
            <a:ext cx="8229600" cy="4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Videos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Images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Blog posts with interactive banners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Visuals gets more engagement on Facebook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Engagement is the main objective of Facebook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 1 in 5 minutes that people spend on mobile devices is on either Facebook or Instagram </a:t>
            </a:r>
            <a:r>
              <a:rPr lang="en-US" dirty="0" smtClean="0">
                <a:sym typeface="Wingdings" pitchFamily="2" charset="2"/>
              </a:rPr>
              <a:t> Make use of it!*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 can be reader persona specific on Facebook.</a:t>
            </a:r>
          </a:p>
          <a:p>
            <a:endParaRPr lang="en-US" dirty="0" smtClean="0"/>
          </a:p>
          <a:p>
            <a:r>
              <a:rPr lang="en-US" dirty="0" smtClean="0"/>
              <a:t>Use Facebook Live option and do Live sessions which will entice our reader personas – can be a series as well.</a:t>
            </a:r>
          </a:p>
          <a:p>
            <a:endParaRPr lang="en-US" dirty="0" smtClean="0"/>
          </a:p>
          <a:p>
            <a:r>
              <a:rPr lang="en-US" dirty="0" smtClean="0"/>
              <a:t>Ask questions in the </a:t>
            </a:r>
            <a:r>
              <a:rPr lang="en-US" dirty="0" err="1" smtClean="0"/>
              <a:t>facebook</a:t>
            </a:r>
            <a:r>
              <a:rPr lang="en-US" dirty="0" smtClean="0"/>
              <a:t> live sessions so people reply. </a:t>
            </a:r>
          </a:p>
          <a:p>
            <a:endParaRPr lang="en-US" dirty="0" smtClean="0"/>
          </a:p>
          <a:p>
            <a:r>
              <a:rPr lang="en-US" dirty="0" smtClean="0"/>
              <a:t>Run contests and  give </a:t>
            </a:r>
            <a:r>
              <a:rPr lang="en-US" dirty="0" err="1" smtClean="0"/>
              <a:t>give</a:t>
            </a:r>
            <a:r>
              <a:rPr lang="en-US" dirty="0" smtClean="0"/>
              <a:t>-</a:t>
            </a:r>
            <a:r>
              <a:rPr lang="en-US" dirty="0" err="1" smtClean="0"/>
              <a:t>aways</a:t>
            </a:r>
            <a:r>
              <a:rPr lang="en-US" dirty="0" smtClean="0"/>
              <a:t>. (result in engagement)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4114800" cy="518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Reach out to influencers and bloggers with mass following</a:t>
            </a:r>
          </a:p>
          <a:p>
            <a:endParaRPr lang="en-US" dirty="0" smtClean="0"/>
          </a:p>
          <a:p>
            <a:r>
              <a:rPr lang="en-US" dirty="0" smtClean="0"/>
              <a:t>Tag them in the blog posts in which they have contributed so they can share</a:t>
            </a:r>
          </a:p>
          <a:p>
            <a:endParaRPr lang="en-US" dirty="0" smtClean="0"/>
          </a:p>
          <a:p>
            <a:r>
              <a:rPr lang="en-US" dirty="0" smtClean="0"/>
              <a:t>Gather feedback on twitter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Plus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Blog posts on Google + communities</a:t>
            </a:r>
          </a:p>
          <a:p>
            <a:endParaRPr lang="en-US" dirty="0" smtClean="0"/>
          </a:p>
          <a:p>
            <a:r>
              <a:rPr lang="en-US" dirty="0" smtClean="0"/>
              <a:t>https://plus.google.com/communities/115192306691687911760</a:t>
            </a:r>
          </a:p>
          <a:p>
            <a:endParaRPr lang="en-US" dirty="0" smtClean="0"/>
          </a:p>
          <a:p>
            <a:r>
              <a:rPr lang="en-US" dirty="0" smtClean="0"/>
              <a:t>Discuss relevant topics regarding our reader persona</a:t>
            </a:r>
          </a:p>
          <a:p>
            <a:r>
              <a:rPr lang="en-US" dirty="0" smtClean="0"/>
              <a:t>Good for SEO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Reader Persona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638800"/>
          </a:xfrm>
        </p:spPr>
        <p:txBody>
          <a:bodyPr/>
          <a:lstStyle/>
          <a:p>
            <a:r>
              <a:rPr lang="en-US" dirty="0" smtClean="0"/>
              <a:t>Targeting communities of Photographers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We will find our buyer persona here.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Targeting communities of Travelers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6019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 smtClean="0">
                <a:hlinkClick r:id="rId2"/>
              </a:rPr>
              <a:t>https://www.reddit.com/r/photography/</a:t>
            </a:r>
            <a:endParaRPr lang="en-US" dirty="0" smtClean="0"/>
          </a:p>
          <a:p>
            <a:pPr>
              <a:lnSpc>
                <a:spcPct val="160000"/>
              </a:lnSpc>
              <a:buNone/>
            </a:pPr>
            <a:endParaRPr lang="en-US" dirty="0" smtClean="0"/>
          </a:p>
          <a:p>
            <a:pPr>
              <a:lnSpc>
                <a:spcPct val="160000"/>
              </a:lnSpc>
            </a:pPr>
            <a:r>
              <a:rPr lang="en-US" dirty="0" smtClean="0"/>
              <a:t>/r/photography is a place to discuss the tools, technique and culture of photography. </a:t>
            </a:r>
          </a:p>
          <a:p>
            <a:pPr lvl="1">
              <a:lnSpc>
                <a:spcPct val="160000"/>
              </a:lnSpc>
            </a:pPr>
            <a:r>
              <a:rPr lang="en-US" dirty="0" smtClean="0"/>
              <a:t>not a good place to simply share cool photos or promote your work</a:t>
            </a:r>
          </a:p>
          <a:p>
            <a:pPr lvl="1">
              <a:lnSpc>
                <a:spcPct val="160000"/>
              </a:lnSpc>
            </a:pPr>
            <a:r>
              <a:rPr lang="en-US" dirty="0" smtClean="0"/>
              <a:t>a place to discuss photography as an art </a:t>
            </a:r>
          </a:p>
          <a:p>
            <a:pPr lvl="1">
              <a:lnSpc>
                <a:spcPct val="160000"/>
              </a:lnSpc>
            </a:pPr>
            <a:r>
              <a:rPr lang="en-US" dirty="0" smtClean="0"/>
              <a:t>post things that would be of interest to other photographers.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lot of threads discussing photography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322,126 readers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dirty="0" smtClean="0">
                <a:hlinkClick r:id="rId2"/>
              </a:rPr>
              <a:t>https://plus.google.com/communities/115192306691687911760</a:t>
            </a:r>
            <a:endParaRPr lang="en-US" dirty="0" smtClean="0"/>
          </a:p>
          <a:p>
            <a:pPr>
              <a:lnSpc>
                <a:spcPct val="160000"/>
              </a:lnSpc>
              <a:buNone/>
            </a:pP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175,489 members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Posts and discussions indicate that these people are passionate about photography </a:t>
            </a:r>
          </a:p>
          <a:p>
            <a:pPr lvl="1"/>
            <a:endParaRPr lang="en-US" dirty="0" smtClean="0"/>
          </a:p>
          <a:p>
            <a:pPr>
              <a:lnSpc>
                <a:spcPct val="160000"/>
              </a:lnSpc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>
                <a:hlinkClick r:id="rId2"/>
              </a:rPr>
              <a:t>https://www.dpreview.com/forums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Monthly visits: 25.5M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PA 71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DA 88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Talks about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Photo Equipments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Techniques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General Discussion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Off Topic &amp; Sale 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626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u="sng" dirty="0" smtClean="0">
                <a:hlinkClick r:id="rId2"/>
              </a:rPr>
              <a:t>http://photo.net/beginner-photography-questions-forum/</a:t>
            </a:r>
            <a:endParaRPr lang="en-US" u="sng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We can post educational blogs on this community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Add value to photographers skill set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Curate content using influencers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4.1M traffic/month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Majority from USA &amp; UK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486400"/>
          </a:xfrm>
        </p:spPr>
        <p:txBody>
          <a:bodyPr/>
          <a:lstStyle/>
          <a:p>
            <a:r>
              <a:rPr lang="en-US" u="sng" dirty="0" smtClean="0">
                <a:hlinkClick r:id="rId3"/>
              </a:rPr>
              <a:t>http://www.thephotoforum.com/</a:t>
            </a:r>
            <a:endParaRPr lang="en-US" u="sng" dirty="0" smtClean="0"/>
          </a:p>
          <a:p>
            <a:r>
              <a:rPr lang="en-US" dirty="0" smtClean="0"/>
              <a:t>413K monthly visitors</a:t>
            </a:r>
          </a:p>
          <a:p>
            <a:pPr lvl="1"/>
            <a:r>
              <a:rPr lang="en-US" dirty="0" smtClean="0"/>
              <a:t>54% Traffic from UK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Target threads like these.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Capture.JPG"/>
          <p:cNvPicPr>
            <a:picLocks noChangeAspect="1"/>
          </p:cNvPicPr>
          <p:nvPr/>
        </p:nvPicPr>
        <p:blipFill>
          <a:blip r:embed="rId4"/>
          <a:srcRect r="29144"/>
          <a:stretch>
            <a:fillRect/>
          </a:stretch>
        </p:blipFill>
        <p:spPr>
          <a:xfrm>
            <a:off x="0" y="2553012"/>
            <a:ext cx="9144000" cy="133318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r>
              <a:rPr lang="en-US" u="sng" dirty="0" smtClean="0">
                <a:hlinkClick r:id="rId2"/>
              </a:rPr>
              <a:t>http://photography-on-the.net/forum/</a:t>
            </a:r>
            <a:endParaRPr lang="en-US" u="sng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388,437 members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17,980,196 posts 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1,429,001 threads 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2,270,527,143 thread views 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Influencers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ap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533400"/>
            <a:ext cx="2819400" cy="2819400"/>
          </a:xfrm>
        </p:spPr>
      </p:pic>
      <p:pic>
        <p:nvPicPr>
          <p:cNvPr id="4" name="Picture 3" descr="Capture.JPG"/>
          <p:cNvPicPr>
            <a:picLocks noChangeAspect="1"/>
          </p:cNvPicPr>
          <p:nvPr/>
        </p:nvPicPr>
        <p:blipFill>
          <a:blip r:embed="rId3"/>
          <a:srcRect l="2128" t="48433"/>
          <a:stretch>
            <a:fillRect/>
          </a:stretch>
        </p:blipFill>
        <p:spPr>
          <a:xfrm>
            <a:off x="762000" y="3429000"/>
            <a:ext cx="3505200" cy="2839580"/>
          </a:xfrm>
          <a:prstGeom prst="rect">
            <a:avLst/>
          </a:prstGeom>
        </p:spPr>
      </p:pic>
      <p:pic>
        <p:nvPicPr>
          <p:cNvPr id="5" name="Picture 4" descr="Capture.JPG"/>
          <p:cNvPicPr>
            <a:picLocks noChangeAspect="1"/>
          </p:cNvPicPr>
          <p:nvPr/>
        </p:nvPicPr>
        <p:blipFill>
          <a:blip r:embed="rId4"/>
          <a:srcRect r="2680"/>
          <a:stretch>
            <a:fillRect/>
          </a:stretch>
        </p:blipFill>
        <p:spPr>
          <a:xfrm>
            <a:off x="4343400" y="3200400"/>
            <a:ext cx="480060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.JPG"/>
          <p:cNvPicPr>
            <a:picLocks noGrp="1" noChangeAspect="1"/>
          </p:cNvPicPr>
          <p:nvPr>
            <p:ph idx="1"/>
          </p:nvPr>
        </p:nvPicPr>
        <p:blipFill>
          <a:blip r:embed="rId2"/>
          <a:srcRect t="47468" r="1961"/>
          <a:stretch>
            <a:fillRect/>
          </a:stretch>
        </p:blipFill>
        <p:spPr>
          <a:xfrm>
            <a:off x="304800" y="3429000"/>
            <a:ext cx="3810000" cy="3429000"/>
          </a:xfrm>
        </p:spPr>
      </p:pic>
      <p:pic>
        <p:nvPicPr>
          <p:cNvPr id="5" name="Picture 4" descr="Cap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352800"/>
            <a:ext cx="4800600" cy="990600"/>
          </a:xfrm>
          <a:prstGeom prst="rect">
            <a:avLst/>
          </a:prstGeom>
        </p:spPr>
      </p:pic>
      <p:pic>
        <p:nvPicPr>
          <p:cNvPr id="6" name="Picture 5" descr="Capt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04800"/>
            <a:ext cx="2895600" cy="28483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i="1" dirty="0" smtClean="0"/>
              <a:t>“Think Big, Start Small and Grow gradually”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2037"/>
            <a:ext cx="8229600" cy="4144963"/>
          </a:xfrm>
        </p:spPr>
        <p:txBody>
          <a:bodyPr>
            <a:norm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dirty="0" smtClean="0">
                <a:ea typeface="Times New Roman"/>
                <a:cs typeface="Times New Roman"/>
              </a:rPr>
              <a:t>Bloggers </a:t>
            </a:r>
            <a:r>
              <a:rPr lang="en-US" sz="2800" dirty="0">
                <a:ea typeface="Times New Roman"/>
                <a:cs typeface="Times New Roman"/>
              </a:rPr>
              <a:t>(Phase 1)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ea typeface="Times New Roman"/>
                <a:cs typeface="Times New Roman"/>
              </a:rPr>
              <a:t>  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dirty="0">
                <a:ea typeface="Times New Roman"/>
                <a:cs typeface="Times New Roman"/>
              </a:rPr>
              <a:t>Blogger </a:t>
            </a:r>
            <a:r>
              <a:rPr lang="en-US" sz="2800" dirty="0" smtClean="0">
                <a:ea typeface="Times New Roman"/>
                <a:cs typeface="Times New Roman"/>
              </a:rPr>
              <a:t>+ </a:t>
            </a:r>
            <a:r>
              <a:rPr lang="en-US" sz="2800" dirty="0">
                <a:ea typeface="Times New Roman"/>
                <a:cs typeface="Times New Roman"/>
              </a:rPr>
              <a:t>Ecommerce (Phase 2)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ea typeface="Times New Roman"/>
                <a:cs typeface="Times New Roman"/>
              </a:rPr>
              <a:t> 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dirty="0">
                <a:ea typeface="Times New Roman"/>
                <a:cs typeface="Times New Roman"/>
              </a:rPr>
              <a:t>Bloggers </a:t>
            </a:r>
            <a:r>
              <a:rPr lang="en-US" sz="2800" dirty="0" smtClean="0">
                <a:ea typeface="Times New Roman"/>
                <a:cs typeface="Times New Roman"/>
              </a:rPr>
              <a:t> + </a:t>
            </a:r>
            <a:r>
              <a:rPr lang="en-US" sz="2800" dirty="0">
                <a:ea typeface="Times New Roman"/>
                <a:cs typeface="Times New Roman"/>
              </a:rPr>
              <a:t>Ecommerce + Designers </a:t>
            </a:r>
            <a:r>
              <a:rPr lang="en-US" sz="2800" dirty="0" smtClean="0">
                <a:ea typeface="Times New Roman"/>
                <a:cs typeface="Times New Roman"/>
              </a:rPr>
              <a:t>(</a:t>
            </a:r>
            <a:r>
              <a:rPr lang="en-US" sz="2800" dirty="0">
                <a:ea typeface="Times New Roman"/>
                <a:cs typeface="Times New Roman"/>
              </a:rPr>
              <a:t>Phase 3)</a:t>
            </a:r>
          </a:p>
          <a:p>
            <a:pPr lvl="1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4038600" y="3429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4000500" y="46863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.JPG"/>
          <p:cNvPicPr>
            <a:picLocks noGrp="1" noChangeAspect="1"/>
          </p:cNvPicPr>
          <p:nvPr>
            <p:ph idx="1"/>
          </p:nvPr>
        </p:nvPicPr>
        <p:blipFill>
          <a:blip r:embed="rId2"/>
          <a:srcRect t="44838"/>
          <a:stretch>
            <a:fillRect/>
          </a:stretch>
        </p:blipFill>
        <p:spPr>
          <a:xfrm>
            <a:off x="0" y="1524000"/>
            <a:ext cx="4038600" cy="3656064"/>
          </a:xfrm>
        </p:spPr>
      </p:pic>
      <p:pic>
        <p:nvPicPr>
          <p:cNvPr id="5" name="Picture 4" descr="Cap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679" y="2819400"/>
            <a:ext cx="5184321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15000"/>
          </a:xfrm>
        </p:spPr>
        <p:txBody>
          <a:bodyPr/>
          <a:lstStyle/>
          <a:p>
            <a:r>
              <a:rPr lang="en-US" dirty="0" smtClean="0"/>
              <a:t>Humans of New York</a:t>
            </a:r>
          </a:p>
          <a:p>
            <a:pPr lvl="1"/>
            <a:r>
              <a:rPr lang="en-US" dirty="0" smtClean="0"/>
              <a:t>Perfect example of making a living out of passion</a:t>
            </a:r>
          </a:p>
          <a:p>
            <a:pPr lvl="1"/>
            <a:r>
              <a:rPr lang="en-US" dirty="0" smtClean="0"/>
              <a:t>Perfect Influencer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8"/>
            <a:r>
              <a:rPr lang="en-US" sz="2400" dirty="0" smtClean="0"/>
              <a:t>303.3K Monthly Visitors</a:t>
            </a:r>
          </a:p>
          <a:p>
            <a:pPr lvl="8">
              <a:buNone/>
            </a:pPr>
            <a:endParaRPr lang="en-US" sz="2400" dirty="0" smtClean="0"/>
          </a:p>
          <a:p>
            <a:pPr lvl="8"/>
            <a:r>
              <a:rPr lang="en-US" sz="2400" dirty="0" smtClean="0"/>
              <a:t>18M Likes on FB</a:t>
            </a:r>
          </a:p>
          <a:p>
            <a:pPr lvl="1"/>
            <a:endParaRPr lang="en-US" dirty="0"/>
          </a:p>
        </p:txBody>
      </p:sp>
      <p:pic>
        <p:nvPicPr>
          <p:cNvPr id="5" name="Picture 4" descr="Cap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743200"/>
            <a:ext cx="2819400" cy="329192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8600"/>
            <a:ext cx="2819400" cy="2819400"/>
          </a:xfrm>
        </p:spPr>
      </p:pic>
      <p:pic>
        <p:nvPicPr>
          <p:cNvPr id="5" name="Picture 4" descr="Cap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276600"/>
            <a:ext cx="4180490" cy="3276600"/>
          </a:xfrm>
          <a:prstGeom prst="rect">
            <a:avLst/>
          </a:prstGeom>
        </p:spPr>
      </p:pic>
      <p:pic>
        <p:nvPicPr>
          <p:cNvPr id="6" name="Picture 5" descr="Capt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282" y="3429000"/>
            <a:ext cx="4643718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Monetization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The monetization will start when we have enough authority and authenticity in the industry. </a:t>
            </a:r>
          </a:p>
          <a:p>
            <a:pPr>
              <a:lnSpc>
                <a:spcPct val="170000"/>
              </a:lnSpc>
            </a:pPr>
            <a:endParaRPr lang="en-US" dirty="0" smtClean="0"/>
          </a:p>
          <a:p>
            <a:pPr>
              <a:lnSpc>
                <a:spcPct val="170000"/>
              </a:lnSpc>
            </a:pPr>
            <a:r>
              <a:rPr lang="en-US" dirty="0" smtClean="0"/>
              <a:t>Business model 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Build a website that has a ton of quality content 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optimize it well 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implement several monetization methods that you can financially benefit from.</a:t>
            </a:r>
          </a:p>
          <a:p>
            <a:pPr>
              <a:lnSpc>
                <a:spcPct val="170000"/>
              </a:lnSpc>
            </a:pPr>
            <a:endParaRPr lang="en-US" dirty="0" smtClean="0"/>
          </a:p>
          <a:p>
            <a:pPr>
              <a:lnSpc>
                <a:spcPct val="170000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410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Google </a:t>
            </a:r>
            <a:r>
              <a:rPr lang="en-US" dirty="0" err="1" smtClean="0"/>
              <a:t>Adsense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shows ads that are highly relevant to your website content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pays you a percentage of the revenue each time they are clicked on 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Affiliate </a:t>
            </a:r>
            <a:r>
              <a:rPr lang="en-US" dirty="0" smtClean="0"/>
              <a:t>Partnerships/Lead </a:t>
            </a:r>
            <a:r>
              <a:rPr lang="en-US" dirty="0" smtClean="0"/>
              <a:t>Generation</a:t>
            </a:r>
          </a:p>
          <a:p>
            <a:pPr lvl="1"/>
            <a:r>
              <a:rPr lang="en-US" dirty="0" smtClean="0"/>
              <a:t>Pass on qualified visitors to your business partners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Cost Per Mile Advertising</a:t>
            </a:r>
          </a:p>
          <a:p>
            <a:pPr lvl="1"/>
            <a:r>
              <a:rPr lang="en-US" dirty="0" smtClean="0"/>
              <a:t>get paid according to the number of impressions (page views) you get </a:t>
            </a:r>
          </a:p>
          <a:p>
            <a:pPr lvl="1"/>
            <a:r>
              <a:rPr lang="en-US" dirty="0" smtClean="0"/>
              <a:t>200,000 visits par $200 if its a $1 CPM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211763"/>
          </a:xfrm>
        </p:spPr>
        <p:txBody>
          <a:bodyPr/>
          <a:lstStyle/>
          <a:p>
            <a:r>
              <a:rPr lang="en-US" dirty="0" smtClean="0"/>
              <a:t>Product Reviews</a:t>
            </a:r>
          </a:p>
          <a:p>
            <a:pPr lvl="1"/>
            <a:r>
              <a:rPr lang="en-US" dirty="0" smtClean="0"/>
              <a:t>Long term plan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Sales of digital products </a:t>
            </a:r>
          </a:p>
          <a:p>
            <a:pPr lvl="1"/>
            <a:r>
              <a:rPr lang="en-US" dirty="0" smtClean="0"/>
              <a:t>eBooks</a:t>
            </a:r>
          </a:p>
          <a:p>
            <a:pPr lvl="1"/>
            <a:r>
              <a:rPr lang="en-US" dirty="0" smtClean="0"/>
              <a:t>Case Studies</a:t>
            </a:r>
          </a:p>
          <a:p>
            <a:pPr lvl="1"/>
            <a:r>
              <a:rPr lang="en-US" dirty="0" smtClean="0"/>
              <a:t>Podcasts</a:t>
            </a:r>
          </a:p>
          <a:p>
            <a:endParaRPr lang="en-US" dirty="0" smtClean="0"/>
          </a:p>
          <a:p>
            <a:r>
              <a:rPr lang="en-US" dirty="0" smtClean="0"/>
              <a:t>Teaching Programs (Moz &amp; </a:t>
            </a:r>
            <a:r>
              <a:rPr lang="en-US" dirty="0" err="1" smtClean="0"/>
              <a:t>Hubspot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Webinars/Workshops</a:t>
            </a:r>
          </a:p>
          <a:p>
            <a:endParaRPr lang="en-US" dirty="0" smtClean="0"/>
          </a:p>
          <a:p>
            <a:r>
              <a:rPr lang="en-US" dirty="0" smtClean="0"/>
              <a:t>Become a WordPress Consultant (offer 1-on-1 help)</a:t>
            </a:r>
          </a:p>
          <a:p>
            <a:endParaRPr lang="en-US" dirty="0" smtClean="0"/>
          </a:p>
          <a:p>
            <a:r>
              <a:rPr lang="en-US" dirty="0" smtClean="0"/>
              <a:t>Related Posts </a:t>
            </a:r>
            <a:r>
              <a:rPr lang="en-US" dirty="0" smtClean="0"/>
              <a:t>– </a:t>
            </a:r>
            <a:r>
              <a:rPr lang="en-US" dirty="0" err="1" smtClean="0"/>
              <a:t>Outbrain</a:t>
            </a:r>
            <a:r>
              <a:rPr lang="en-US" dirty="0" smtClean="0"/>
              <a:t>/GA</a:t>
            </a:r>
            <a:r>
              <a:rPr lang="en-US" dirty="0" smtClean="0"/>
              <a:t> </a:t>
            </a:r>
            <a:r>
              <a:rPr lang="en-US" dirty="0" smtClean="0"/>
              <a:t>widget</a:t>
            </a:r>
          </a:p>
          <a:p>
            <a:endParaRPr lang="en-US" dirty="0" smtClean="0"/>
          </a:p>
          <a:p>
            <a:r>
              <a:rPr lang="en-US" dirty="0" smtClean="0"/>
              <a:t>Promote specific </a:t>
            </a:r>
            <a:r>
              <a:rPr lang="en-US" dirty="0" err="1" smtClean="0"/>
              <a:t>plugins</a:t>
            </a:r>
            <a:r>
              <a:rPr lang="en-US" dirty="0" smtClean="0"/>
              <a:t> and themes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Launch Strategy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Bloggers (Being Specific)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Photographers 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Travelers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goal of the launch strategy is to get as much readers as possible and to spread awareness for WP blog</a:t>
            </a:r>
          </a:p>
          <a:p>
            <a:endParaRPr lang="en-US" dirty="0" smtClean="0"/>
          </a:p>
          <a:p>
            <a:r>
              <a:rPr lang="en-US" dirty="0" smtClean="0"/>
              <a:t>The launch would include the most important content of WP blog. This content can be of two types, Beastly resource or opinion based.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Beastly resource </a:t>
            </a:r>
          </a:p>
          <a:p>
            <a:endParaRPr lang="en-US" dirty="0" smtClean="0"/>
          </a:p>
          <a:p>
            <a:r>
              <a:rPr lang="en-US" dirty="0" smtClean="0"/>
              <a:t>Opinion based article </a:t>
            </a:r>
          </a:p>
          <a:p>
            <a:endParaRPr lang="en-US" dirty="0" smtClean="0"/>
          </a:p>
          <a:p>
            <a:r>
              <a:rPr lang="en-US" dirty="0" smtClean="0"/>
              <a:t>Establish authority in the communities before launching </a:t>
            </a:r>
            <a:r>
              <a:rPr lang="en-US" dirty="0" err="1" smtClean="0"/>
              <a:t>Wpblog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638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</a:pPr>
            <a:r>
              <a:rPr lang="en-US" b="1" dirty="0" smtClean="0"/>
              <a:t>E-commerce</a:t>
            </a:r>
            <a:endParaRPr lang="en-US" dirty="0" smtClean="0"/>
          </a:p>
          <a:p>
            <a:pPr lvl="1">
              <a:lnSpc>
                <a:spcPct val="200000"/>
              </a:lnSpc>
            </a:pPr>
            <a:r>
              <a:rPr lang="en-US" dirty="0" smtClean="0"/>
              <a:t>a </a:t>
            </a:r>
            <a:r>
              <a:rPr lang="en-US" dirty="0"/>
              <a:t>gap in this area </a:t>
            </a:r>
          </a:p>
          <a:p>
            <a:pPr lvl="2">
              <a:lnSpc>
                <a:spcPct val="200000"/>
              </a:lnSpc>
            </a:pPr>
            <a:r>
              <a:rPr lang="en-US" dirty="0" smtClean="0"/>
              <a:t>not </a:t>
            </a:r>
            <a:r>
              <a:rPr lang="en-US" dirty="0"/>
              <a:t>many WordPress blogs are focusing on E-commerce</a:t>
            </a:r>
            <a:r>
              <a:rPr lang="en-US" dirty="0" smtClean="0"/>
              <a:t>.</a:t>
            </a:r>
          </a:p>
          <a:p>
            <a:pPr lvl="2">
              <a:lnSpc>
                <a:spcPct val="200000"/>
              </a:lnSpc>
              <a:buNone/>
            </a:pPr>
            <a:r>
              <a:rPr lang="en-US" dirty="0" smtClean="0"/>
              <a:t> 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Designers</a:t>
            </a:r>
            <a:endParaRPr lang="en-US" dirty="0" smtClean="0"/>
          </a:p>
          <a:p>
            <a:pPr lvl="1">
              <a:lnSpc>
                <a:spcPct val="200000"/>
              </a:lnSpc>
            </a:pPr>
            <a:r>
              <a:rPr lang="en-US" dirty="0"/>
              <a:t>A</a:t>
            </a:r>
            <a:r>
              <a:rPr lang="en-US" dirty="0" smtClean="0"/>
              <a:t>dvance </a:t>
            </a:r>
            <a:r>
              <a:rPr lang="en-US" dirty="0"/>
              <a:t>content </a:t>
            </a:r>
            <a:endParaRPr lang="en-US" dirty="0" smtClean="0"/>
          </a:p>
          <a:p>
            <a:pPr lvl="2">
              <a:lnSpc>
                <a:spcPct val="200000"/>
              </a:lnSpc>
            </a:pPr>
            <a:r>
              <a:rPr lang="en-US" dirty="0" smtClean="0"/>
              <a:t>Persona will read </a:t>
            </a:r>
            <a:r>
              <a:rPr lang="en-US" dirty="0"/>
              <a:t>your content only if you have authority and </a:t>
            </a:r>
            <a:r>
              <a:rPr lang="en-US" dirty="0" smtClean="0"/>
              <a:t>authenticity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800600"/>
          </a:xfrm>
        </p:spPr>
        <p:txBody>
          <a:bodyPr/>
          <a:lstStyle/>
          <a:p>
            <a:r>
              <a:rPr lang="en-US" dirty="0" smtClean="0"/>
              <a:t>Sample keywords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Refer to the excel file!</a:t>
            </a:r>
            <a:endParaRPr lang="en-US" dirty="0"/>
          </a:p>
        </p:txBody>
      </p:sp>
      <p:pic>
        <p:nvPicPr>
          <p:cNvPr id="6" name="Picture 5" descr="kw.JPG"/>
          <p:cNvPicPr>
            <a:picLocks noChangeAspect="1"/>
          </p:cNvPicPr>
          <p:nvPr/>
        </p:nvPicPr>
        <p:blipFill>
          <a:blip r:embed="rId2"/>
          <a:srcRect t="25688" b="19266"/>
          <a:stretch>
            <a:fillRect/>
          </a:stretch>
        </p:blipFill>
        <p:spPr>
          <a:xfrm>
            <a:off x="152400" y="2362200"/>
            <a:ext cx="87630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Content Strategy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Blogs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Videos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Infographics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Casestudies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Games (Trivia + Quizzes)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Recreate images puzzle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To get email addresses and FB info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1153</Words>
  <Application>Microsoft Office PowerPoint</Application>
  <PresentationFormat>On-screen Show (4:3)</PresentationFormat>
  <Paragraphs>249</Paragraphs>
  <Slides>51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WPblog  “Give Voice to your Passion”</vt:lpstr>
      <vt:lpstr>Goals &amp; Objectives</vt:lpstr>
      <vt:lpstr>Reader Persona</vt:lpstr>
      <vt:lpstr>“Think Big, Start Small and Grow gradually”</vt:lpstr>
      <vt:lpstr>Slide 5</vt:lpstr>
      <vt:lpstr>Slide 6</vt:lpstr>
      <vt:lpstr>Keywords</vt:lpstr>
      <vt:lpstr>Content Strategy</vt:lpstr>
      <vt:lpstr>Type of Content</vt:lpstr>
      <vt:lpstr>Tone of Content</vt:lpstr>
      <vt:lpstr>Categories of Content</vt:lpstr>
      <vt:lpstr>Topics of Content</vt:lpstr>
      <vt:lpstr>Slide 13</vt:lpstr>
      <vt:lpstr>Frequency of Content</vt:lpstr>
      <vt:lpstr>Slide 15</vt:lpstr>
      <vt:lpstr>Social Media</vt:lpstr>
      <vt:lpstr>Platforms</vt:lpstr>
      <vt:lpstr>Instagram</vt:lpstr>
      <vt:lpstr>Slide 19</vt:lpstr>
      <vt:lpstr>Slide 20</vt:lpstr>
      <vt:lpstr>Slide 21</vt:lpstr>
      <vt:lpstr>Pinterest</vt:lpstr>
      <vt:lpstr>Slide 23</vt:lpstr>
      <vt:lpstr>Facebook</vt:lpstr>
      <vt:lpstr>Slide 25</vt:lpstr>
      <vt:lpstr>Slide 26</vt:lpstr>
      <vt:lpstr>Twitter</vt:lpstr>
      <vt:lpstr>Google Plus</vt:lpstr>
      <vt:lpstr>Communities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Influencers</vt:lpstr>
      <vt:lpstr>Slide 38</vt:lpstr>
      <vt:lpstr>Slide 39</vt:lpstr>
      <vt:lpstr>Slide 40</vt:lpstr>
      <vt:lpstr>Slide 41</vt:lpstr>
      <vt:lpstr>Slide 42</vt:lpstr>
      <vt:lpstr>Monetization</vt:lpstr>
      <vt:lpstr>Slide 44</vt:lpstr>
      <vt:lpstr>Slide 45</vt:lpstr>
      <vt:lpstr>Slide 46</vt:lpstr>
      <vt:lpstr>Slide 47</vt:lpstr>
      <vt:lpstr>Slide 48</vt:lpstr>
      <vt:lpstr>Launch Strategy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Wpblog “Give Voice to your Passion”</dc:title>
  <dc:creator>Fahad Javad Siddiqui</dc:creator>
  <cp:lastModifiedBy>m.moeez</cp:lastModifiedBy>
  <cp:revision>58</cp:revision>
  <dcterms:created xsi:type="dcterms:W3CDTF">2016-11-30T14:22:04Z</dcterms:created>
  <dcterms:modified xsi:type="dcterms:W3CDTF">2016-12-07T11:14:30Z</dcterms:modified>
</cp:coreProperties>
</file>